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media1.mp4" ContentType="video/mp4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74" r:id="rId1"/>
  </p:sldMasterIdLst>
  <p:notesMasterIdLst>
    <p:notesMasterId r:id="rId2"/>
  </p:notesMasterIdLst>
  <p:sldIdLst>
    <p:sldId id="256" r:id="rId3"/>
    <p:sldId id="257" r:id="rId4"/>
    <p:sldId id="276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9" r:id="rId15"/>
    <p:sldId id="267" r:id="rId16"/>
    <p:sldId id="270" r:id="rId17"/>
    <p:sldId id="271" r:id="rId18"/>
    <p:sldId id="275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2024-11-28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140573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/>
            <a:fld id="{09F4262C-968C-4EE9-8164-CE16364706B3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473252"/>
      </p:ext>
    </p:extLst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p>
            <a:pPr lvl="0"/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499424"/>
      </p:ext>
    </p:extLst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2628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5177479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8588437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38455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927176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444082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9018084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4171854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618166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/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449083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9950104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114200"/>
      </p:ext>
    </p:extLst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385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 xmlns:mc="http://schemas.openxmlformats.org/markup-compatibility/2006" xmlns:hp="http://schemas.haansoft.com/office/presentation/8.0" mc:Ignorable="hp" hp:hslDur="500"/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2.xml"  /><Relationship Id="rId3" Type="http://schemas.openxmlformats.org/officeDocument/2006/relationships/video" Target="../media/media1.mp4"  /><Relationship Id="rId4" Type="http://schemas.microsoft.com/office/2007/relationships/media" Target="../media/media1.mp4"  /><Relationship Id="rId5" Type="http://schemas.openxmlformats.org/officeDocument/2006/relationships/image" Target="../media/image3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192000" cy="683768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401" y="1256366"/>
            <a:ext cx="10363198" cy="1470024"/>
          </a:xfrm>
        </p:spPr>
        <p:txBody>
          <a:bodyPr/>
          <a:p>
            <a:pPr>
              <a:defRPr/>
            </a:pPr>
            <a:r>
              <a:rPr lang="ko-KR" altLang="en-US" sz="5800" b="1">
                <a:solidFill>
                  <a:schemeClr val="lt1"/>
                </a:solidFill>
                <a:latin typeface="한컴 말랑말랑 Bold"/>
                <a:ea typeface="한컴 말랑말랑 Bold"/>
              </a:rPr>
              <a:t>ROS 2 기반 자동화 시스템 설계</a:t>
            </a:r>
            <a:endParaRPr lang="ko-KR" altLang="en-US" sz="5800" b="1">
              <a:solidFill>
                <a:schemeClr val="lt1"/>
              </a:solidFill>
              <a:latin typeface="한컴 말랑말랑 Bold"/>
              <a:ea typeface="한컴 말랑말랑 Bold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49506" y="2552700"/>
            <a:ext cx="8534399" cy="1752600"/>
          </a:xfrm>
        </p:spPr>
        <p:txBody>
          <a:bodyPr/>
          <a:p>
            <a:pPr>
              <a:defRPr/>
            </a:pPr>
            <a:r>
              <a:rPr lang="ko-KR" altLang="en-US" sz="2500">
                <a:solidFill>
                  <a:schemeClr val="lt1"/>
                </a:solidFill>
                <a:latin typeface="한컴 말랑말랑 Bold"/>
                <a:ea typeface="한컴 말랑말랑 Bold"/>
              </a:rPr>
              <a:t>터틀봇 2대, 로봇팔 1대, 컨베이어 벨트를 활용한 물류 자동화</a:t>
            </a:r>
            <a:endParaRPr lang="ko-KR" altLang="en-US" sz="2500">
              <a:solidFill>
                <a:schemeClr val="lt1"/>
              </a:solidFill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610814"/>
            <a:ext cx="10972798" cy="1143000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컨베이어 벨트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227982"/>
            <a:ext cx="10972798" cy="4525963"/>
          </a:xfrm>
        </p:spPr>
        <p:txBody>
          <a:bodyPr/>
          <a:p>
            <a:pPr>
              <a:defRPr/>
            </a:pPr>
            <a:r>
              <a:rPr lang="ko-KR" altLang="en-US">
                <a:solidFill>
                  <a:schemeClr val="dk2"/>
                </a:solidFill>
                <a:latin typeface="한컴 말랑말랑 Bold"/>
                <a:ea typeface="한컴 말랑말랑 Bold"/>
              </a:rPr>
              <a:t>역할</a:t>
            </a:r>
            <a:r>
              <a:rPr lang="ko-KR" altLang="en-US">
                <a:latin typeface="한컴 말랑말랑 Bold"/>
                <a:ea typeface="한컴 말랑말랑 Bold"/>
              </a:rPr>
              <a:t>: 시작 카메라로부터 신호를 받아 벨트를 작동/정지.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>
                <a:solidFill>
                  <a:schemeClr val="dk2"/>
                </a:solidFill>
                <a:latin typeface="한컴 말랑말랑 Bold"/>
                <a:ea typeface="한컴 말랑말랑 Bold"/>
              </a:rPr>
              <a:t>입력</a:t>
            </a:r>
            <a:r>
              <a:rPr lang="ko-KR" altLang="en-US">
                <a:latin typeface="한컴 말랑말랑 Bold"/>
                <a:ea typeface="한컴 말랑말랑 Bold"/>
              </a:rPr>
              <a:t>: 시작/끝 카메라의 상태 메시지.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>
                <a:solidFill>
                  <a:schemeClr val="dk2"/>
                </a:solidFill>
                <a:latin typeface="한컴 말랑말랑 Bold"/>
                <a:ea typeface="한컴 말랑말랑 Bold"/>
              </a:rPr>
              <a:t>출력</a:t>
            </a:r>
            <a:r>
              <a:rPr lang="ko-KR" altLang="en-US">
                <a:latin typeface="한컴 말랑말랑 Bold"/>
                <a:ea typeface="한컴 말랑말랑 Bold"/>
              </a:rPr>
              <a:t>: 작동 상태 (belt_status: running/stopped).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>
                <a:solidFill>
                  <a:schemeClr val="dk2"/>
                </a:solidFill>
                <a:latin typeface="한컴 말랑말랑 Bold"/>
                <a:ea typeface="한컴 말랑말랑 Bold"/>
              </a:rPr>
              <a:t>제어 메시지 타입</a:t>
            </a:r>
            <a:r>
              <a:rPr lang="ko-KR" altLang="en-US">
                <a:latin typeface="한컴 말랑말랑 Bold"/>
                <a:ea typeface="한컴 말랑말랑 Bold"/>
              </a:rPr>
              <a:t>: std_msgs/Bool.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762894"/>
            <a:ext cx="10972798" cy="1143000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로봇팔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676217"/>
            <a:ext cx="10972798" cy="4525963"/>
          </a:xfrm>
        </p:spPr>
        <p:txBody>
          <a:bodyPr/>
          <a:p>
            <a:pPr>
              <a:defRPr/>
            </a:pPr>
            <a:r>
              <a:rPr lang="ko-KR" altLang="en-US" sz="2700">
                <a:solidFill>
                  <a:schemeClr val="dk2"/>
                </a:solidFill>
                <a:latin typeface="한컴 말랑말랑 Bold"/>
                <a:ea typeface="한컴 말랑말랑 Bold"/>
              </a:rPr>
              <a:t>역할</a:t>
            </a:r>
            <a:r>
              <a:rPr lang="ko-KR" altLang="en-US" sz="2700">
                <a:latin typeface="한컴 말랑말랑 Bold"/>
                <a:ea typeface="한컴 말랑말랑 Bold"/>
              </a:rPr>
              <a:t>: 끝 카메라에서 물체의 위치 정보를 받고 물체를 집어서 터틀봇으로 이동.</a:t>
            </a:r>
            <a:endParaRPr lang="ko-KR" altLang="en-US" sz="27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700">
                <a:solidFill>
                  <a:schemeClr val="dk2"/>
                </a:solidFill>
                <a:latin typeface="한컴 말랑말랑 Bold"/>
                <a:ea typeface="한컴 말랑말랑 Bold"/>
              </a:rPr>
              <a:t>입력</a:t>
            </a:r>
            <a:r>
              <a:rPr lang="ko-KR" altLang="en-US" sz="2700">
                <a:latin typeface="한컴 말랑말랑 Bold"/>
                <a:ea typeface="한컴 말랑말랑 Bold"/>
              </a:rPr>
              <a:t>: 물체의 위치 정보.</a:t>
            </a:r>
            <a:endParaRPr lang="ko-KR" altLang="en-US" sz="2700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 sz="27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700">
                <a:solidFill>
                  <a:schemeClr val="dk2"/>
                </a:solidFill>
                <a:latin typeface="한컴 말랑말랑 Bold"/>
                <a:ea typeface="한컴 말랑말랑 Bold"/>
              </a:rPr>
              <a:t>제어</a:t>
            </a:r>
            <a:r>
              <a:rPr lang="ko-KR" altLang="en-US" sz="2700">
                <a:latin typeface="한컴 말랑말랑 Bold"/>
                <a:ea typeface="한컴 말랑말랑 Bold"/>
              </a:rPr>
              <a:t>: 로봇팔 컨트롤러 (e.g., MoveIt!).</a:t>
            </a:r>
            <a:endParaRPr lang="ko-KR" altLang="en-US" sz="27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700">
                <a:solidFill>
                  <a:schemeClr val="dk2"/>
                </a:solidFill>
                <a:latin typeface="한컴 말랑말랑 Bold"/>
                <a:ea typeface="한컴 말랑말랑 Bold"/>
              </a:rPr>
              <a:t>메시지 타입</a:t>
            </a:r>
            <a:r>
              <a:rPr lang="ko-KR" altLang="en-US" sz="2700">
                <a:latin typeface="한컴 말랑말랑 Bold"/>
                <a:ea typeface="한컴 말랑말랑 Bold"/>
              </a:rPr>
              <a:t>: geometry_msgs/Pose.</a:t>
            </a:r>
            <a:endParaRPr lang="ko-KR" altLang="en-US" sz="2700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530772"/>
            <a:ext cx="10972798" cy="1143000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터틀봇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171953"/>
            <a:ext cx="10972798" cy="4525963"/>
          </a:xfrm>
        </p:spPr>
        <p:txBody>
          <a:bodyPr/>
          <a:p>
            <a:pPr>
              <a:defRPr/>
            </a:pPr>
            <a:r>
              <a:rPr lang="ko-KR" altLang="en-US" sz="3300">
                <a:solidFill>
                  <a:schemeClr val="dk2"/>
                </a:solidFill>
                <a:latin typeface="한컴 말랑말랑 Bold"/>
                <a:ea typeface="한컴 말랑말랑 Bold"/>
              </a:rPr>
              <a:t>역할</a:t>
            </a:r>
            <a:r>
              <a:rPr lang="ko-KR" altLang="en-US" sz="3300">
                <a:latin typeface="한컴 말랑말랑 Bold"/>
                <a:ea typeface="한컴 말랑말랑 Bold"/>
              </a:rPr>
              <a:t>: 물체를 로봇팔로부터 받은 후 지정된 위치로 이동.</a:t>
            </a:r>
            <a:endParaRPr lang="ko-KR" altLang="en-US" sz="33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3300">
                <a:solidFill>
                  <a:schemeClr val="dk2"/>
                </a:solidFill>
                <a:latin typeface="한컴 말랑말랑 Bold"/>
                <a:ea typeface="한컴 말랑말랑 Bold"/>
              </a:rPr>
              <a:t>입력</a:t>
            </a:r>
            <a:r>
              <a:rPr lang="ko-KR" altLang="en-US" sz="3300">
                <a:latin typeface="한컴 말랑말랑 Bold"/>
                <a:ea typeface="한컴 말랑말랑 Bold"/>
              </a:rPr>
              <a:t>: 목표 위치.</a:t>
            </a:r>
            <a:endParaRPr lang="ko-KR" altLang="en-US" sz="3300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 sz="33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3300">
                <a:solidFill>
                  <a:schemeClr val="dk2"/>
                </a:solidFill>
                <a:latin typeface="한컴 말랑말랑 Bold"/>
                <a:ea typeface="한컴 말랑말랑 Bold"/>
              </a:rPr>
              <a:t>제어 메시지 타입</a:t>
            </a:r>
            <a:r>
              <a:rPr lang="ko-KR" altLang="en-US" sz="3300">
                <a:latin typeface="한컴 말랑말랑 Bold"/>
                <a:ea typeface="한컴 말랑말랑 Bold"/>
              </a:rPr>
              <a:t> </a:t>
            </a:r>
            <a:endParaRPr lang="ko-KR" altLang="en-US" sz="3300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 sz="3300">
                <a:latin typeface="한컴 말랑말랑 Bold"/>
                <a:ea typeface="한컴 말랑말랑 Bold"/>
              </a:rPr>
              <a:t>	</a:t>
            </a:r>
            <a:r>
              <a:rPr lang="en-US" altLang="ko-KR" sz="3300">
                <a:latin typeface="한컴 말랑말랑 Bold"/>
                <a:ea typeface="한컴 말랑말랑 Bold"/>
              </a:rPr>
              <a:t>-</a:t>
            </a:r>
            <a:r>
              <a:rPr lang="ko-KR" altLang="en-US" sz="3300">
                <a:latin typeface="한컴 말랑말랑 Bold"/>
                <a:ea typeface="한컴 말랑말랑 Bold"/>
              </a:rPr>
              <a:t>geometry_msgs/Twist, nav_msgs/Odometry.</a:t>
            </a:r>
            <a:endParaRPr lang="ko-KR" altLang="en-US" sz="3300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6264088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 </a:t>
            </a:r>
            <a:r>
              <a:rPr lang="ko-KR" altLang="en-US" sz="8500">
                <a:latin typeface="한컴 말랑말랑 Bold"/>
                <a:ea typeface="한컴 말랑말랑 Bold"/>
              </a:rPr>
              <a:t>시스템 구성 요소 와</a:t>
            </a:r>
            <a:br>
              <a:rPr lang="ko-KR" altLang="en-US" sz="8500">
                <a:latin typeface="한컴 말랑말랑 Bold"/>
                <a:ea typeface="한컴 말랑말랑 Bold"/>
              </a:rPr>
            </a:br>
            <a:r>
              <a:rPr lang="ko-KR" altLang="en-US" sz="8500">
                <a:latin typeface="한컴 말랑말랑 Bold"/>
                <a:ea typeface="한컴 말랑말랑 Bold"/>
              </a:rPr>
              <a:t>연결관계</a:t>
            </a:r>
            <a:endParaRPr lang="ko-KR" altLang="en-US" sz="8500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12492" y="962006"/>
            <a:ext cx="10367014" cy="49339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5821362"/>
          </a:xfrm>
        </p:spPr>
        <p:txBody>
          <a:bodyPr/>
          <a:p>
            <a:pPr>
              <a:defRPr/>
            </a:pPr>
            <a:r>
              <a:rPr lang="ko-KR" altLang="en-US" sz="8500">
                <a:latin typeface="한컴 말랑말랑 Bold"/>
                <a:ea typeface="한컴 말랑말랑 Bold"/>
              </a:rPr>
              <a:t>실험결과 </a:t>
            </a:r>
            <a:r>
              <a:rPr lang="en-US" altLang="ko-KR" sz="8500">
                <a:latin typeface="한컴 말랑말랑 Bold"/>
                <a:ea typeface="한컴 말랑말랑 Bold"/>
              </a:rPr>
              <a:t>(</a:t>
            </a:r>
            <a:r>
              <a:rPr lang="ko-KR" altLang="en-US" sz="8500">
                <a:latin typeface="한컴 말랑말랑 Bold"/>
                <a:ea typeface="한컴 말랑말랑 Bold"/>
              </a:rPr>
              <a:t>예시</a:t>
            </a:r>
            <a:r>
              <a:rPr lang="en-US" altLang="ko-KR" sz="8500">
                <a:latin typeface="한컴 말랑말랑 Bold"/>
                <a:ea typeface="한컴 말랑말랑 Bold"/>
              </a:rPr>
              <a:t>)</a:t>
            </a:r>
            <a:endParaRPr lang="en-US" altLang="ko-KR" sz="8500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599" y="1600200"/>
            <a:ext cx="10972798" cy="4495800"/>
          </a:xfrm>
        </p:spPr>
        <p:txBody>
          <a:bodyPr/>
          <a:p>
            <a:pPr marL="0" indent="0">
              <a:buNone/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tomp3.com - Conveyor Belt Demo with Robot Arm_v720P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/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277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>
              <a:defRPr/>
            </a:pPr>
            <a:r>
              <a:rPr lang="ko-KR" altLang="en-US" sz="6000">
                <a:latin typeface="한컴 말랑말랑 Bold"/>
                <a:ea typeface="한컴 말랑말랑 Bold"/>
              </a:rPr>
              <a:t>감사합니다</a:t>
            </a:r>
            <a:r>
              <a:rPr lang="en-US" altLang="ko-KR" sz="6000">
                <a:latin typeface="한컴 말랑말랑 Bold"/>
                <a:ea typeface="한컴 말랑말랑 Bold"/>
              </a:rPr>
              <a:t>!!</a:t>
            </a:r>
            <a:endParaRPr lang="en-US" altLang="ko-KR" sz="6000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1813111"/>
            <a:ext cx="10972798" cy="1388316"/>
          </a:xfrm>
        </p:spPr>
        <p:txBody>
          <a:bodyPr>
            <a:normAutofit fontScale="55000" lnSpcReduction="20000"/>
          </a:bodyPr>
          <a:p>
            <a:pPr marL="0" indent="0">
              <a:buNone/>
              <a:defRPr/>
            </a:pPr>
            <a:r>
              <a:rPr lang="ko-KR" altLang="en-US" sz="10600"/>
              <a:t>팀장  </a:t>
            </a:r>
            <a:r>
              <a:rPr lang="ko-KR" altLang="en-US" sz="13400"/>
              <a:t>신남규</a:t>
            </a:r>
            <a:r>
              <a:rPr lang="en-US" altLang="ko-KR" sz="13400">
                <a:solidFill>
                  <a:srgbClr val="ff0000"/>
                </a:solidFill>
              </a:rPr>
              <a:t>*</a:t>
            </a:r>
            <a:endParaRPr lang="en-US" altLang="ko-KR" sz="13400">
              <a:solidFill>
                <a:srgbClr val="ff0000"/>
              </a:solidFill>
            </a:endParaRPr>
          </a:p>
          <a:p>
            <a:pPr marL="0" indent="0">
              <a:buNone/>
              <a:defRPr/>
            </a:pPr>
            <a:endParaRPr lang="ko-KR" altLang="en-US" sz="2000"/>
          </a:p>
          <a:p>
            <a:pPr marL="0" indent="0" algn="r">
              <a:buNone/>
              <a:defRPr/>
            </a:pPr>
            <a:r>
              <a:rPr lang="ko-KR" altLang="en-US" sz="2000"/>
              <a:t>						</a:t>
            </a:r>
            <a:endParaRPr lang="ko-KR" altLang="en-US" sz="2000">
              <a:latin typeface="한컴 말랑말랑 Bold"/>
              <a:ea typeface="한컴 말랑말랑 Bold"/>
            </a:endParaRPr>
          </a:p>
        </p:txBody>
      </p:sp>
      <p:sp>
        <p:nvSpPr>
          <p:cNvPr id="4" name="내용 개체 틀 2"/>
          <p:cNvSpPr/>
          <p:nvPr/>
        </p:nvSpPr>
        <p:spPr>
          <a:xfrm>
            <a:off x="609601" y="3803276"/>
            <a:ext cx="10972798" cy="1388316"/>
          </a:xfrm>
          <a:prstGeom prst="rect">
            <a:avLst/>
          </a:prstGeom>
        </p:spPr>
        <p:txBody>
          <a:bodyPr vert="horz" lIns="91440" tIns="45720" rIns="91440" bIns="45720">
            <a:normAutofit fontScale="55000" lnSpcReduction="20000"/>
          </a:bodyPr>
          <a:p>
            <a:pPr marL="0" indent="0" algn="r">
              <a:buNone/>
              <a:defRPr/>
            </a:pPr>
            <a:r>
              <a:rPr lang="ko-KR" altLang="en-US" sz="3200">
                <a:latin typeface="한컴 말랑말랑 Bold"/>
                <a:ea typeface="한컴 말랑말랑 Bold"/>
              </a:rPr>
              <a:t>With Contributions From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0" indent="0" algn="r">
              <a:buNone/>
              <a:defRPr/>
            </a:pPr>
            <a:r>
              <a:rPr lang="ko-KR" altLang="en-US" sz="3200">
                <a:ea typeface="한컴 말랑말랑 Bold"/>
              </a:rPr>
              <a:t>	</a:t>
            </a:r>
            <a:r>
              <a:rPr lang="ko-KR" altLang="en-US" sz="3200">
                <a:latin typeface="한컴 말랑말랑 Bold"/>
                <a:ea typeface="한컴 말랑말랑 Bold"/>
              </a:rPr>
              <a:t>장현길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0" indent="0" algn="r">
              <a:buNone/>
              <a:defRPr/>
            </a:pPr>
            <a:r>
              <a:rPr lang="ko-KR" altLang="en-US" sz="3200">
                <a:ea typeface="한컴 말랑말랑 Bold"/>
              </a:rPr>
              <a:t>	</a:t>
            </a:r>
            <a:r>
              <a:rPr lang="ko-KR" altLang="en-US" sz="3200">
                <a:latin typeface="한컴 말랑말랑 Bold"/>
                <a:ea typeface="한컴 말랑말랑 Bold"/>
              </a:rPr>
              <a:t>변새롬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0" indent="0" algn="r">
              <a:buNone/>
              <a:defRPr/>
            </a:pPr>
            <a:r>
              <a:rPr lang="ko-KR" altLang="en-US" sz="3200">
                <a:ea typeface="한컴 말랑말랑 Bold"/>
              </a:rPr>
              <a:t>	</a:t>
            </a:r>
            <a:r>
              <a:rPr lang="ko-KR" altLang="en-US" sz="3200">
                <a:latin typeface="한컴 말랑말랑 Bold"/>
                <a:ea typeface="한컴 말랑말랑 Bold"/>
              </a:rPr>
              <a:t>이명철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  <a:p>
            <a:pPr marL="0" indent="0" algn="r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20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Calibri"/>
                <a:ea typeface="맑은 고딕"/>
                <a:cs typeface="맑은 고딕"/>
              </a:rPr>
              <a:t>						</a:t>
            </a:r>
            <a:endParaRPr xmlns:mc="http://schemas.openxmlformats.org/markup-compatibility/2006" xmlns:hp="http://schemas.haansoft.com/office/presentation/8.0" kumimoji="0" lang="ko-KR" altLang="en-US" sz="1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1" animBg="1"/>
    </p:bldLst>
  </p:timing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374277" y="409108"/>
            <a:ext cx="10972798" cy="1143000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 프로젝트 개요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067579"/>
            <a:ext cx="10972798" cy="1548466"/>
          </a:xfrm>
        </p:spPr>
        <p:txBody>
          <a:bodyPr/>
          <a:p>
            <a:pPr>
              <a:defRPr/>
            </a:pPr>
            <a:r>
              <a:rPr lang="ko-KR" altLang="en-US" sz="2900">
                <a:solidFill>
                  <a:schemeClr val="dk2"/>
                </a:solidFill>
                <a:latin typeface="한컴 말랑말랑 Bold"/>
                <a:ea typeface="한컴 말랑말랑 Bold"/>
              </a:rPr>
              <a:t>목표</a:t>
            </a:r>
            <a:endParaRPr lang="ko-KR" altLang="en-US" sz="2900">
              <a:latin typeface="한컴 말랑말랑 Bold"/>
              <a:ea typeface="한컴 말랑말랑 Bold"/>
            </a:endParaRPr>
          </a:p>
          <a:p>
            <a:pPr lvl="1">
              <a:defRPr/>
            </a:pPr>
            <a:r>
              <a:rPr lang="ko-KR" altLang="en-US" sz="2900">
                <a:latin typeface="한컴 말랑말랑 Bold"/>
                <a:ea typeface="한컴 말랑말랑 Bold"/>
              </a:rPr>
              <a:t>자동화 물류 프로세스를 구현하여 생산성 향상</a:t>
            </a:r>
            <a:endParaRPr lang="ko-KR" altLang="en-US" sz="2900">
              <a:latin typeface="한컴 말랑말랑 Bold"/>
              <a:ea typeface="한컴 말랑말랑 Bold"/>
            </a:endParaRPr>
          </a:p>
          <a:p>
            <a:pPr marL="457200" lvl="1" indent="0">
              <a:buNone/>
              <a:defRPr/>
            </a:pPr>
            <a:endParaRPr lang="ko-KR" altLang="en-US" sz="2900">
              <a:latin typeface="한컴 말랑말랑 Bold"/>
              <a:ea typeface="한컴 말랑말랑 Bold"/>
            </a:endParaRPr>
          </a:p>
          <a:p>
            <a:pPr lvl="1">
              <a:defRPr/>
            </a:pPr>
            <a:endParaRPr lang="ko-KR" altLang="en-US" sz="2900">
              <a:latin typeface="한컴 말랑말랑 Bold"/>
              <a:ea typeface="한컴 말랑말랑 Bold"/>
            </a:endParaRPr>
          </a:p>
        </p:txBody>
      </p:sp>
      <p:sp>
        <p:nvSpPr>
          <p:cNvPr id="5" name="내용 개체 틀 2"/>
          <p:cNvSpPr/>
          <p:nvPr/>
        </p:nvSpPr>
        <p:spPr>
          <a:xfrm>
            <a:off x="609601" y="4392706"/>
            <a:ext cx="10972798" cy="1548466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p>
            <a:pPr marL="342900" indent="-34290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Char char="•"/>
              <a:defRPr/>
            </a:pPr>
            <a:r>
              <a: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  <a:solidFill>
                  <a:schemeClr val="dk2"/>
                </a:solidFill>
                <a:latin typeface="한컴 말랑말랑 Bold"/>
                <a:ea typeface="한컴 말랑말랑 Bold"/>
              </a:rPr>
              <a:t>주요 기술</a:t>
            </a:r>
            <a:endPara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1200150" lvl="2" indent="-28575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Char char="–"/>
              <a:defRPr/>
            </a:pPr>
            <a:r>
              <a: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한컴 말랑말랑 Bold"/>
                <a:ea typeface="한컴 말랑말랑 Bold"/>
              </a:rPr>
              <a:t>ROS 2 활용, 로봇-컨베이어 통신 시스템</a:t>
            </a:r>
            <a:endPara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742950" lvl="1" indent="-28575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Char char="–"/>
              <a:defRPr/>
            </a:pPr>
            <a:endPara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457200" lvl="1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742950" lvl="1" indent="-28575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Char char="–"/>
              <a:defRPr/>
            </a:pPr>
            <a:endParaRPr xmlns:mc="http://schemas.openxmlformats.org/markup-compatibility/2006" xmlns:hp="http://schemas.haansoft.com/office/presentation/8.0" kumimoji="0" lang="ko-KR" altLang="en-US" sz="29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역할분담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1920368"/>
            <a:ext cx="10972798" cy="4525963"/>
          </a:xfrm>
        </p:spPr>
        <p:txBody>
          <a:bodyPr/>
          <a:p>
            <a:pPr marL="0" indent="0">
              <a:buNone/>
              <a:defRPr/>
            </a:pPr>
            <a:r>
              <a:rPr lang="ko-KR" altLang="en-US" sz="2600">
                <a:solidFill>
                  <a:schemeClr val="accent6"/>
                </a:solidFill>
              </a:rPr>
              <a:t>신남규</a:t>
            </a:r>
            <a:r>
              <a:rPr lang="en-US" altLang="ko-KR" sz="2600"/>
              <a:t>:</a:t>
            </a:r>
            <a:r>
              <a:rPr lang="ko-KR" altLang="en-US" sz="2600"/>
              <a:t>팀장</a:t>
            </a:r>
            <a:r>
              <a:rPr lang="en-US" altLang="ko-KR" sz="2600"/>
              <a:t>,</a:t>
            </a:r>
            <a:r>
              <a:rPr lang="ko-KR" altLang="en-US" sz="2600"/>
              <a:t> 발표자</a:t>
            </a:r>
            <a:r>
              <a:rPr lang="en-US" altLang="ko-KR" sz="2600"/>
              <a:t>,로봇팔 동작 알고리즘 설계 및 제어 로직 최적화</a:t>
            </a:r>
            <a:endParaRPr lang="en-US" altLang="ko-KR" sz="2600"/>
          </a:p>
          <a:p>
            <a:pPr>
              <a:defRPr/>
            </a:pPr>
            <a:endParaRPr lang="en-US" altLang="ko-KR" sz="2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 sz="2600">
                <a:solidFill>
                  <a:schemeClr val="dk2"/>
                </a:solidFill>
              </a:rPr>
              <a:t>장현길</a:t>
            </a:r>
            <a:r>
              <a:rPr lang="en-US" altLang="ko-KR" sz="2600"/>
              <a:t>:</a:t>
            </a:r>
            <a:r>
              <a:rPr lang="en-US" altLang="ko-KR" sz="2600">
                <a:latin typeface="IBM Plex Sans KR"/>
                <a:ea typeface="IBM Plex Sans KR"/>
                <a:cs typeface="IBM Plex Sans KR"/>
                <a:sym typeface="IBM Plex Sans KR"/>
              </a:rPr>
              <a:t> </a:t>
            </a:r>
            <a:r>
              <a:rPr lang="ko-KR" altLang="en-US" sz="2600">
                <a:latin typeface="IBM Plex Sans KR"/>
                <a:ea typeface="IBM Plex Sans KR"/>
                <a:cs typeface="IBM Plex Sans KR"/>
                <a:sym typeface="IBM Plex Sans KR"/>
              </a:rPr>
              <a:t>전체 프로젝트 구성</a:t>
            </a:r>
            <a:r>
              <a:rPr lang="en-US" altLang="ko-KR" sz="2600">
                <a:latin typeface="IBM Plex Sans KR"/>
                <a:ea typeface="IBM Plex Sans KR"/>
                <a:cs typeface="IBM Plex Sans KR"/>
                <a:sym typeface="IBM Plex Sans KR"/>
              </a:rPr>
              <a:t>, </a:t>
            </a:r>
            <a:r>
              <a:rPr lang="ko-KR" altLang="en-US" sz="2600">
                <a:latin typeface="IBM Plex Sans KR"/>
                <a:ea typeface="IBM Plex Sans KR"/>
                <a:cs typeface="IBM Plex Sans KR"/>
                <a:sym typeface="IBM Plex Sans KR"/>
              </a:rPr>
              <a:t>팀원 코드 연동</a:t>
            </a:r>
            <a:r>
              <a:rPr lang="en-US" altLang="ko-KR" sz="2600">
                <a:latin typeface="IBM Plex Sans KR"/>
                <a:ea typeface="IBM Plex Sans KR"/>
                <a:cs typeface="IBM Plex Sans KR"/>
                <a:sym typeface="IBM Plex Sans KR"/>
              </a:rPr>
              <a:t>,카메라 센서 데이터 처리 및 로봇 제어 시스템 연동</a:t>
            </a:r>
            <a:endParaRPr lang="en-US" altLang="ko-KR" sz="2600"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>
              <a:defRPr/>
            </a:pPr>
            <a:endParaRPr lang="en-US" altLang="ko-KR" sz="2600"/>
          </a:p>
          <a:p>
            <a:pPr marL="0" indent="0">
              <a:buNone/>
              <a:defRPr/>
            </a:pPr>
            <a:r>
              <a:rPr lang="ko-KR" altLang="en-US" sz="2600">
                <a:solidFill>
                  <a:schemeClr val="dk2"/>
                </a:solidFill>
              </a:rPr>
              <a:t>변새롬</a:t>
            </a:r>
            <a:r>
              <a:rPr lang="en-US" altLang="ko-KR" sz="2600"/>
              <a:t>:</a:t>
            </a:r>
            <a:r>
              <a:rPr lang="ko-KR" altLang="en-US" sz="2600"/>
              <a:t>터틀봇 동작 제어 및 내비게이션 알고리즘 개발</a:t>
            </a:r>
            <a:endParaRPr lang="ko-KR" altLang="en-US" sz="2600"/>
          </a:p>
          <a:p>
            <a:pPr>
              <a:defRPr/>
            </a:pPr>
            <a:endParaRPr lang="en-US" altLang="ko-KR" sz="26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  <a:defRPr/>
            </a:pPr>
            <a:r>
              <a:rPr lang="ko-KR" altLang="en-US" sz="2600">
                <a:solidFill>
                  <a:schemeClr val="dk2"/>
                </a:solidFill>
              </a:rPr>
              <a:t>이명철</a:t>
            </a:r>
            <a:r>
              <a:rPr lang="en-US" altLang="ko-KR" sz="2600"/>
              <a:t>:</a:t>
            </a:r>
            <a:r>
              <a:rPr lang="ko-KR" altLang="en-US" sz="2600"/>
              <a:t> </a:t>
            </a:r>
            <a:r>
              <a:rPr lang="ko" sz="2600">
                <a:latin typeface="IBM Plex Sans KR"/>
                <a:ea typeface="IBM Plex Sans KR"/>
                <a:cs typeface="IBM Plex Sans KR"/>
                <a:sym typeface="IBM Plex Sans KR"/>
              </a:rPr>
              <a:t>발표자료 작성</a:t>
            </a:r>
            <a:r>
              <a:rPr lang="en-US" altLang="ko-KR" sz="2600">
                <a:latin typeface="IBM Plex Sans KR"/>
                <a:ea typeface="IBM Plex Sans KR"/>
                <a:cs typeface="IBM Plex Sans KR"/>
                <a:sym typeface="IBM Plex Sans KR"/>
              </a:rPr>
              <a:t>,</a:t>
            </a:r>
            <a:r>
              <a:rPr lang="ko-KR" altLang="en-US" sz="2600">
                <a:latin typeface="IBM Plex Sans KR"/>
                <a:ea typeface="IBM Plex Sans KR"/>
                <a:cs typeface="IBM Plex Sans KR"/>
                <a:sym typeface="IBM Plex Sans KR"/>
              </a:rPr>
              <a:t> 카메라와 연동된 컨베이어벨트 자동화 시스템 구현</a:t>
            </a:r>
            <a:endParaRPr lang="ko-KR" altLang="en-US" sz="2700">
              <a:latin typeface="IBM Plex Sans KR"/>
              <a:ea typeface="IBM Plex Sans KR"/>
              <a:cs typeface="IBM Plex Sans KR"/>
              <a:sym typeface="IBM Plex Sans KR"/>
            </a:endParaRPr>
          </a:p>
          <a:p>
            <a:pPr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0" y="1002926"/>
            <a:ext cx="10972798" cy="4852147"/>
          </a:xfrm>
        </p:spPr>
        <p:txBody>
          <a:bodyPr/>
          <a:p>
            <a:pPr>
              <a:defRPr/>
            </a:pPr>
            <a:r>
              <a:rPr lang="ko-KR" altLang="en-US" sz="8000">
                <a:latin typeface="한컴 말랑말랑 Bold"/>
                <a:ea typeface="한컴 말랑말랑 Bold"/>
              </a:rPr>
              <a:t>동작 </a:t>
            </a:r>
            <a:r>
              <a:rPr lang="ko-KR" altLang="en-US" sz="8500">
                <a:latin typeface="한컴 말랑말랑 Bold"/>
                <a:ea typeface="한컴 말랑말랑 Bold"/>
              </a:rPr>
              <a:t>순서</a:t>
            </a:r>
            <a:endParaRPr lang="ko-KR" altLang="en-US" sz="8500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p>
            <a:pPr>
              <a:defRPr/>
            </a:pPr>
            <a:endParaRPr lang="ko-KR" altLang="en-US"/>
          </a:p>
          <a:p>
            <a:pPr marL="0" indent="0">
              <a:buNone/>
              <a:defRPr/>
            </a:pPr>
            <a:r>
              <a:rPr lang="ko-KR" altLang="en-US"/>
              <a:t>   </a:t>
            </a:r>
            <a:endParaRPr lang="en-US" altLang="ko-KR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0" y="1368331"/>
            <a:ext cx="10972798" cy="2060669"/>
          </a:xfrm>
        </p:spPr>
        <p:txBody>
          <a:bodyPr>
            <a:normAutofit lnSpcReduction="10000"/>
          </a:bodyPr>
          <a:p>
            <a:pPr marL="0" indent="0">
              <a:buNone/>
              <a:defRPr/>
            </a:pPr>
            <a:r>
              <a:rPr lang="en-US" altLang="ko-KR">
                <a:latin typeface="한컴 말랑말랑 Bold"/>
                <a:ea typeface="한컴 말랑말랑 Bold"/>
              </a:rPr>
              <a:t>1.</a:t>
            </a:r>
            <a:r>
              <a:rPr lang="ko-KR" altLang="en-US">
                <a:latin typeface="한컴 말랑말랑 Bold"/>
                <a:ea typeface="한컴 말랑말랑 Bold"/>
              </a:rPr>
              <a:t> </a:t>
            </a:r>
            <a:r>
              <a:rPr lang="ko-KR" altLang="en-US">
                <a:solidFill>
                  <a:schemeClr val="dk2"/>
                </a:solidFill>
                <a:latin typeface="한컴 말랑말랑 Bold"/>
                <a:ea typeface="한컴 말랑말랑 Bold"/>
              </a:rPr>
              <a:t>물건 시작 지점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	물건을 컨베이어 벨트 위에 올림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	시작 카메라 → 물건 인식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5" name="내용 개체 틀 2"/>
          <p:cNvSpPr/>
          <p:nvPr/>
        </p:nvSpPr>
        <p:spPr>
          <a:xfrm>
            <a:off x="609601" y="3874994"/>
            <a:ext cx="10972798" cy="1828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3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한컴 말랑말랑 Bold"/>
                <a:ea typeface="한컴 말랑말랑 Bold"/>
              </a:rPr>
              <a:t>2.</a:t>
            </a:r>
            <a:r>
              <a: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  <a:solidFill>
                  <a:schemeClr val="dk2"/>
                </a:solidFill>
                <a:latin typeface="한컴 말랑말랑 Bold"/>
                <a:ea typeface="한컴 말랑말랑 Bold"/>
              </a:rPr>
              <a:t>컨베이어 벨트 이동</a:t>
            </a: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r>
              <a: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한컴 말랑말랑 Bold"/>
                <a:ea typeface="한컴 말랑말랑 Bold"/>
              </a:rPr>
              <a:t>	물건이 끝 지점으로 이동</a:t>
            </a: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Calibri"/>
              <a:ea typeface="맑은 고딕"/>
              <a:cs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marL="0" indent="0"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1947582"/>
            <a:ext cx="10972798" cy="1828800"/>
          </a:xfrm>
        </p:spPr>
        <p:txBody>
          <a:bodyPr/>
          <a:p>
            <a:pPr marL="0" indent="0">
              <a:buNone/>
              <a:defRPr/>
            </a:pPr>
            <a:r>
              <a:rPr lang="en-US" altLang="ko-KR">
                <a:latin typeface="한컴 말랑말랑 Bold"/>
                <a:ea typeface="한컴 말랑말랑 Bold"/>
              </a:rPr>
              <a:t>3.</a:t>
            </a:r>
            <a:r>
              <a:rPr lang="ko-KR" altLang="en-US">
                <a:latin typeface="한컴 말랑말랑 Bold"/>
                <a:ea typeface="한컴 말랑말랑 Bold"/>
              </a:rPr>
              <a:t>도착 지점 카메라 동작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	끝 카메라가 물건 인식 → 컨베이어 멈춤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4" name="내용 개체 틀 2"/>
          <p:cNvSpPr/>
          <p:nvPr/>
        </p:nvSpPr>
        <p:spPr>
          <a:xfrm>
            <a:off x="609600" y="3926541"/>
            <a:ext cx="10972798" cy="1828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p>
            <a:pPr marL="0" indent="0">
              <a:buNone/>
              <a:defRPr/>
            </a:pPr>
            <a:r>
              <a:rPr lang="en-US" altLang="ko-KR" sz="3200">
                <a:latin typeface="한컴 말랑말랑 Bold"/>
                <a:ea typeface="한컴 말랑말랑 Bold"/>
              </a:rPr>
              <a:t>4.</a:t>
            </a:r>
            <a:r>
              <a:rPr lang="ko-KR" altLang="en-US" sz="3200">
                <a:latin typeface="한컴 말랑말랑 Bold"/>
                <a:ea typeface="한컴 말랑말랑 Bold"/>
              </a:rPr>
              <a:t>터틀봇 통신 및 이동:</a:t>
            </a:r>
            <a:br>
              <a:rPr lang="ko-KR" altLang="en-US" sz="3200">
                <a:latin typeface="한컴 말랑말랑 Bold"/>
                <a:ea typeface="한컴 말랑말랑 Bold"/>
              </a:rPr>
            </a:br>
            <a:r>
              <a:rPr lang="ko-KR" altLang="en-US" sz="3200">
                <a:latin typeface="한컴 말랑말랑 Bold"/>
                <a:ea typeface="한컴 말랑말랑 Bold"/>
              </a:rPr>
              <a:t>	터틀봇이 컨베이어 앞으로 이동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342900" indent="-34290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Char char="•"/>
              <a:defRPr/>
            </a:pP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p>
            <a:pPr marL="0" indent="0"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799" y="1600200"/>
            <a:ext cx="11582401" cy="1828800"/>
          </a:xfrm>
        </p:spPr>
        <p:txBody>
          <a:bodyPr/>
          <a:p>
            <a:pPr marL="0" indent="0">
              <a:buNone/>
              <a:defRPr/>
            </a:pPr>
            <a:r>
              <a:rPr lang="en-US" altLang="ko-KR">
                <a:latin typeface="한컴 말랑말랑 Bold"/>
                <a:ea typeface="한컴 말랑말랑 Bold"/>
              </a:rPr>
              <a:t>5.</a:t>
            </a:r>
            <a:r>
              <a:rPr lang="ko-KR" altLang="en-US">
                <a:latin typeface="한컴 말랑말랑 Bold"/>
                <a:ea typeface="한컴 말랑말랑 Bold"/>
              </a:rPr>
              <a:t>로봇팔 작업: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	로봇팔 카메라가 터틀봇 인식 → 물건을 집어서 터틀봇 위에 올림</a:t>
            </a:r>
            <a:endParaRPr lang="ko-KR" altLang="en-US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endParaRPr lang="ko-KR" altLang="en-US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5" name="내용 개체 틀 2"/>
          <p:cNvSpPr/>
          <p:nvPr/>
        </p:nvSpPr>
        <p:spPr>
          <a:xfrm>
            <a:off x="434787" y="3803276"/>
            <a:ext cx="11582401" cy="1828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p>
            <a:pPr marL="0" indent="0">
              <a:buNone/>
              <a:defRPr/>
            </a:pPr>
            <a:r>
              <a:rPr lang="en-US" altLang="ko-KR" sz="3200">
                <a:latin typeface="한컴 말랑말랑 Bold"/>
                <a:ea typeface="한컴 말랑말랑 Bold"/>
              </a:rPr>
              <a:t>6.</a:t>
            </a:r>
            <a:r>
              <a:rPr lang="ko-KR" altLang="en-US" sz="3200">
                <a:latin typeface="한컴 말랑말랑 Bold"/>
                <a:ea typeface="한컴 말랑말랑 Bold"/>
              </a:rPr>
              <a:t>목표 지점 이동 및 종료</a:t>
            </a:r>
            <a:endParaRPr lang="ko-KR" altLang="en-US" sz="3200">
              <a:latin typeface="한컴 말랑말랑 Bold"/>
              <a:ea typeface="한컴 말랑말랑 Bold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Font typeface="한컴 말랑말랑 Bold"/>
              <a:buNone/>
              <a:defRPr/>
            </a:pPr>
            <a:endParaRPr xmlns:mc="http://schemas.openxmlformats.org/markup-compatibility/2006" xmlns:hp="http://schemas.haansoft.com/office/presentation/8.0" kumimoji="0" lang="ko-KR" altLang="en-US" sz="3200" b="0" i="0" u="none" strike="noStrike" kern="1200" cap="none" spc="0" normalizeH="0" baseline="0" mc:Ignorable="hp" hp:hslEmbossed="0">
              <a:solidFill>
                <a:srgbClr val="000000"/>
              </a:solidFill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2716" y="521167"/>
            <a:ext cx="10972798" cy="5726205"/>
          </a:xfrm>
        </p:spPr>
        <p:txBody>
          <a:bodyPr/>
          <a:p>
            <a:pPr>
              <a:defRPr/>
            </a:pPr>
            <a:r>
              <a:rPr lang="ko-KR" altLang="en-US" sz="8500">
                <a:latin typeface="한컴 말랑말랑 Bold"/>
                <a:ea typeface="한컴 말랑말랑 Bold"/>
              </a:rPr>
              <a:t> ROS 2에서의 각 장치의 역할</a:t>
            </a:r>
            <a:endParaRPr lang="ko-KR" altLang="en-US" sz="8500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601" y="546781"/>
            <a:ext cx="10972798" cy="1143000"/>
          </a:xfrm>
        </p:spPr>
        <p:txBody>
          <a:bodyPr/>
          <a:p>
            <a:pPr>
              <a:defRPr/>
            </a:pPr>
            <a:r>
              <a:rPr lang="ko-KR" altLang="en-US">
                <a:latin typeface="한컴 말랑말랑 Bold"/>
                <a:ea typeface="한컴 말랑말랑 Bold"/>
              </a:rPr>
              <a:t>카메라 (시작 및 끝 지점)</a:t>
            </a:r>
            <a:endParaRPr lang="ko-KR" altLang="en-US">
              <a:latin typeface="한컴 말랑말랑 Bold"/>
              <a:ea typeface="한컴 말랑말랑 Bold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09601" y="2208519"/>
            <a:ext cx="10972798" cy="4525963"/>
          </a:xfrm>
        </p:spPr>
        <p:txBody>
          <a:bodyPr/>
          <a:p>
            <a:pPr>
              <a:defRPr/>
            </a:pPr>
            <a:r>
              <a:rPr lang="ko-KR" altLang="en-US" sz="2800">
                <a:solidFill>
                  <a:schemeClr val="dk2"/>
                </a:solidFill>
                <a:latin typeface="한컴 말랑말랑 Bold"/>
                <a:ea typeface="한컴 말랑말랑 Bold"/>
              </a:rPr>
              <a:t>역할</a:t>
            </a:r>
            <a:r>
              <a:rPr lang="ko-KR" altLang="en-US" sz="2800">
                <a:latin typeface="한컴 말랑말랑 Bold"/>
                <a:ea typeface="한컴 말랑말랑 Bold"/>
              </a:rPr>
              <a:t>: 물체를 인식하고 해당 정보를 다른 노드로 전송.</a:t>
            </a:r>
            <a:endParaRPr lang="ko-KR" altLang="en-US" sz="28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800">
                <a:solidFill>
                  <a:schemeClr val="dk2"/>
                </a:solidFill>
                <a:latin typeface="한컴 말랑말랑 Bold"/>
                <a:ea typeface="한컴 말랑말랑 Bold"/>
              </a:rPr>
              <a:t>출력</a:t>
            </a:r>
            <a:r>
              <a:rPr lang="ko-KR" altLang="en-US" sz="2800">
                <a:latin typeface="한컴 말랑말랑 Bold"/>
                <a:ea typeface="한컴 말랑말랑 Bold"/>
              </a:rPr>
              <a:t>: 물체의 ID, 위치 좌표 또는 상태 (e.g., object_detected: true).</a:t>
            </a:r>
            <a:endParaRPr lang="ko-KR" altLang="en-US" sz="2800">
              <a:latin typeface="한컴 말랑말랑 Bold"/>
              <a:ea typeface="한컴 말랑말랑 Bold"/>
            </a:endParaRPr>
          </a:p>
          <a:p>
            <a:pPr>
              <a:defRPr/>
            </a:pPr>
            <a:endParaRPr lang="ko-KR" altLang="en-US" sz="2800">
              <a:solidFill>
                <a:schemeClr val="dk2"/>
              </a:solidFill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800">
                <a:solidFill>
                  <a:schemeClr val="dk2"/>
                </a:solidFill>
                <a:latin typeface="한컴 말랑말랑 Bold"/>
                <a:ea typeface="한컴 말랑말랑 Bold"/>
              </a:rPr>
              <a:t>주요 ROS 2 패키지</a:t>
            </a:r>
            <a:endParaRPr lang="ko-KR" altLang="en-US" sz="2800">
              <a:latin typeface="한컴 말랑말랑 Bold"/>
              <a:ea typeface="한컴 말랑말랑 Bold"/>
            </a:endParaRPr>
          </a:p>
          <a:p>
            <a:pPr marL="0" indent="0">
              <a:buNone/>
              <a:defRPr/>
            </a:pPr>
            <a:r>
              <a:rPr lang="ko-KR" altLang="en-US" sz="2800">
                <a:latin typeface="한컴 말랑말랑 Bold"/>
                <a:ea typeface="한컴 말랑말랑 Bold"/>
              </a:rPr>
              <a:t>     </a:t>
            </a:r>
            <a:r>
              <a:rPr lang="en-US" altLang="ko-KR" sz="2800">
                <a:latin typeface="한컴 말랑말랑 Bold"/>
                <a:ea typeface="한컴 말랑말랑 Bold"/>
              </a:rPr>
              <a:t>-</a:t>
            </a:r>
            <a:r>
              <a:rPr lang="ko-KR" altLang="en-US" sz="2800">
                <a:latin typeface="한컴 말랑말랑 Bold"/>
                <a:ea typeface="한컴 말랑말랑 Bold"/>
              </a:rPr>
              <a:t> image_pipeline 또는 OpenCV 기반의 사용자 정의 패키지.</a:t>
            </a:r>
            <a:endParaRPr lang="ko-KR" altLang="en-US" sz="2800">
              <a:latin typeface="한컴 말랑말랑 Bold"/>
              <a:ea typeface="한컴 말랑말랑 Bold"/>
            </a:endParaRPr>
          </a:p>
          <a:p>
            <a:pPr>
              <a:defRPr/>
            </a:pPr>
            <a:r>
              <a:rPr lang="ko-KR" altLang="en-US" sz="2800">
                <a:solidFill>
                  <a:schemeClr val="dk2"/>
                </a:solidFill>
                <a:latin typeface="한컴 말랑말랑 Bold"/>
                <a:ea typeface="한컴 말랑말랑 Bold"/>
              </a:rPr>
              <a:t>메시지 타입</a:t>
            </a:r>
            <a:r>
              <a:rPr lang="ko-KR" altLang="en-US" sz="2800">
                <a:latin typeface="한컴 말랑말랑 Bold"/>
                <a:ea typeface="한컴 말랑말랑 Bold"/>
              </a:rPr>
              <a:t>: sensor_msgs/Image, geometry_msgs/Point.</a:t>
            </a:r>
            <a:endParaRPr lang="ko-KR" altLang="en-US" sz="2800">
              <a:latin typeface="한컴 말랑말랑 Bold"/>
              <a:ea typeface="한컴 말랑말랑 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245</ep:Words>
  <ep:PresentationFormat>화면 슬라이드 쇼(4:3)</ep:PresentationFormat>
  <ep:Paragraphs>88</ep:Paragraphs>
  <ep:Slides>17</ep:Slides>
  <ep:Notes>2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한컴오피스</vt:lpstr>
      <vt:lpstr>ROS 2 기반 자동화 시스템 설계</vt:lpstr>
      <vt:lpstr>프로젝트 개요</vt:lpstr>
      <vt:lpstr>역할분담</vt:lpstr>
      <vt:lpstr>동작 순서</vt:lpstr>
      <vt:lpstr>슬라이드 5</vt:lpstr>
      <vt:lpstr>슬라이드 6</vt:lpstr>
      <vt:lpstr>슬라이드 7</vt:lpstr>
      <vt:lpstr>ROS 2에서의 각 장치의 역할</vt:lpstr>
      <vt:lpstr>카메라 (시작 및 끝 지점)</vt:lpstr>
      <vt:lpstr>컨베이어 벨트</vt:lpstr>
      <vt:lpstr>로봇팔</vt:lpstr>
      <vt:lpstr>터틀봇</vt:lpstr>
      <vt:lpstr>시스템 구성 요소 와 연결관계</vt:lpstr>
      <vt:lpstr>슬라이드 14</vt:lpstr>
      <vt:lpstr>실험결과 (예시)</vt:lpstr>
      <vt:lpstr>슬라이드 16</vt:lpstr>
      <vt:lpstr>감사합니다!!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2024-11-25T05:10:01.723</dcterms:created>
  <dc:creator>user</dc:creator>
  <cp:lastModifiedBy>user</cp:lastModifiedBy>
  <dcterms:modified xsi:type="dcterms:W3CDTF">2024-11-28T06:59:12.425</dcterms:modified>
  <cp:revision>40</cp:revision>
  <dc:title>ROS 2 기반 자동화 시스템 설계</dc:title>
  <cp:version>12.0.0.535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